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62" r:id="rId6"/>
    <p:sldId id="264" r:id="rId7"/>
    <p:sldId id="259" r:id="rId8"/>
    <p:sldId id="260" r:id="rId9"/>
    <p:sldId id="265" r:id="rId10"/>
    <p:sldId id="261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293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>
        <p:scale>
          <a:sx n="81" d="100"/>
          <a:sy n="81" d="100"/>
        </p:scale>
        <p:origin x="-43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>
              <a:latin typeface="Arial" panose="020B0604020202020204" pitchFamily="34" charset="0"/>
              <a:cs typeface="+mn-cs"/>
            </a:endParaRPr>
          </a:p>
        </p:txBody>
      </p:sp>
      <p:sp>
        <p:nvSpPr>
          <p:cNvPr id="1331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C1DAD1F7-C19D-490A-909E-A247FC63C11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89E06D-8496-43C1-904E-29ED904A07E1}" type="slidenum">
              <a:rPr lang="it-IT" altLang="it-IT" smtClean="0"/>
              <a:pPr/>
              <a:t>1</a:t>
            </a:fld>
            <a:endParaRPr lang="it-IT" altLang="it-IT" smtClean="0"/>
          </a:p>
        </p:txBody>
      </p:sp>
      <p:sp>
        <p:nvSpPr>
          <p:cNvPr id="1536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53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1220BB-45D9-4D70-8E47-F1E2A59C7733}" type="slidenum">
              <a:rPr lang="it-IT" altLang="it-IT" smtClean="0"/>
              <a:pPr/>
              <a:t>10</a:t>
            </a:fld>
            <a:endParaRPr lang="it-IT" altLang="it-IT" smtClean="0"/>
          </a:p>
        </p:txBody>
      </p:sp>
      <p:sp>
        <p:nvSpPr>
          <p:cNvPr id="3379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6ED4B0-4750-49E2-B456-104CD2822F56}" type="slidenum">
              <a:rPr lang="it-IT" altLang="it-IT" smtClean="0"/>
              <a:pPr/>
              <a:t>2</a:t>
            </a:fld>
            <a:endParaRPr lang="it-IT" altLang="it-IT" smtClean="0"/>
          </a:p>
        </p:txBody>
      </p:sp>
      <p:sp>
        <p:nvSpPr>
          <p:cNvPr id="1741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9D9F25-8FCB-4722-876E-30B51A6B5ABE}" type="slidenum">
              <a:rPr lang="it-IT" altLang="it-IT" smtClean="0"/>
              <a:pPr/>
              <a:t>3</a:t>
            </a:fld>
            <a:endParaRPr lang="it-IT" altLang="it-IT" smtClean="0"/>
          </a:p>
        </p:txBody>
      </p:sp>
      <p:sp>
        <p:nvSpPr>
          <p:cNvPr id="1945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E74E2B-2B2C-48B9-8EE1-4E25BB10DF2F}" type="slidenum">
              <a:rPr lang="it-IT" altLang="it-IT" smtClean="0"/>
              <a:pPr/>
              <a:t>4</a:t>
            </a:fld>
            <a:endParaRPr lang="it-IT" altLang="it-IT" smtClean="0"/>
          </a:p>
        </p:txBody>
      </p:sp>
      <p:sp>
        <p:nvSpPr>
          <p:cNvPr id="2150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D41321-A808-4FD7-A9DE-F17FB19B3518}" type="slidenum">
              <a:rPr lang="it-IT" altLang="it-IT" smtClean="0"/>
              <a:pPr/>
              <a:t>5</a:t>
            </a:fld>
            <a:endParaRPr lang="it-IT" altLang="it-IT" smtClean="0"/>
          </a:p>
        </p:txBody>
      </p:sp>
      <p:sp>
        <p:nvSpPr>
          <p:cNvPr id="2355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561CD6-CD18-4415-9E33-1456FF9907F1}" type="slidenum">
              <a:rPr lang="it-IT" altLang="it-IT" smtClean="0"/>
              <a:pPr/>
              <a:t>6</a:t>
            </a:fld>
            <a:endParaRPr lang="it-IT" altLang="it-IT" smtClean="0"/>
          </a:p>
        </p:txBody>
      </p:sp>
      <p:sp>
        <p:nvSpPr>
          <p:cNvPr id="2560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4C42D8-9F2B-4D43-9712-67B818B02056}" type="slidenum">
              <a:rPr lang="it-IT" altLang="it-IT" smtClean="0"/>
              <a:pPr/>
              <a:t>7</a:t>
            </a:fld>
            <a:endParaRPr lang="it-IT" altLang="it-IT" smtClean="0"/>
          </a:p>
        </p:txBody>
      </p:sp>
      <p:sp>
        <p:nvSpPr>
          <p:cNvPr id="2765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5DD271-C97A-4969-B89B-8218392725C0}" type="slidenum">
              <a:rPr lang="it-IT" altLang="it-IT" smtClean="0"/>
              <a:pPr/>
              <a:t>8</a:t>
            </a:fld>
            <a:endParaRPr lang="it-IT" altLang="it-IT" smtClean="0"/>
          </a:p>
        </p:txBody>
      </p:sp>
      <p:sp>
        <p:nvSpPr>
          <p:cNvPr id="2969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DB6FC8-65CC-4123-BD38-9D33AD5930E9}" type="slidenum">
              <a:rPr lang="it-IT" altLang="it-IT" smtClean="0"/>
              <a:pPr/>
              <a:t>9</a:t>
            </a:fld>
            <a:endParaRPr lang="it-IT" altLang="it-IT" smtClean="0"/>
          </a:p>
        </p:txBody>
      </p:sp>
      <p:sp>
        <p:nvSpPr>
          <p:cNvPr id="3174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5D66F-639E-4F78-890D-E716968304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01F6C-2387-47BC-B2E2-DA3244806A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CA920-0BD2-401B-B92D-5A2788B97DB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5D90E-18D5-4428-8B72-37069124CF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5C6DD-D8A4-4E6F-928B-903727570D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EC830-1F86-4B2E-88E4-8389578653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AC04-73BE-4C00-805E-6BC0E28A17A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757B-63BD-4A99-8B5B-7309DA3AE5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6CF4-F282-4F70-9CE5-96DCBB9D9A1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5387-8B34-404E-811A-3CE3B01EC2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9E7B6-8751-442B-878B-1C4C3541E50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Fate clic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Fate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  <a:p>
            <a:pPr lvl="4"/>
            <a:r>
              <a:rPr lang="en-GB" altLang="it-IT" smtClean="0"/>
              <a:t>Ottavo livello struttura</a:t>
            </a:r>
          </a:p>
          <a:p>
            <a:pPr lvl="4"/>
            <a:r>
              <a:rPr lang="en-GB" altLang="it-IT" smtClean="0"/>
              <a:t>Nono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it-IT" altLang="it-IT"/>
              <a:t>        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it-IT" altLang="it-IT"/>
              <a:t>17/10/16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5D968F4-0E05-4DC3-B3A9-386B05680F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1"/>
          <p:cNvSpPr>
            <a:spLocks noChangeArrowheads="1"/>
          </p:cNvSpPr>
          <p:nvPr/>
        </p:nvSpPr>
        <p:spPr bwMode="auto">
          <a:xfrm>
            <a:off x="107950" y="-171450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  <a:gd name="T6" fmla="*/ 0 w 1"/>
              <a:gd name="T7" fmla="*/ 0 h 1"/>
              <a:gd name="T8" fmla="*/ 1 w 1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4A7EBB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5218113" y="6092825"/>
            <a:ext cx="1979612" cy="1588"/>
          </a:xfrm>
          <a:prstGeom prst="line">
            <a:avLst/>
          </a:prstGeom>
          <a:noFill/>
          <a:ln w="23184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5378450"/>
            <a:ext cx="17287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Line 4"/>
          <p:cNvSpPr>
            <a:spLocks noChangeShapeType="1"/>
          </p:cNvSpPr>
          <p:nvPr/>
        </p:nvSpPr>
        <p:spPr bwMode="auto">
          <a:xfrm flipV="1">
            <a:off x="3819525" y="4792663"/>
            <a:ext cx="1565275" cy="41275"/>
          </a:xfrm>
          <a:prstGeom prst="line">
            <a:avLst/>
          </a:prstGeom>
          <a:noFill/>
          <a:ln w="1872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5438" y="1196975"/>
            <a:ext cx="8553450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egnale acustico registr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4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143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3"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1"/>
          <p:cNvSpPr>
            <a:spLocks noChangeShapeType="1"/>
          </p:cNvSpPr>
          <p:nvPr/>
        </p:nvSpPr>
        <p:spPr bwMode="auto">
          <a:xfrm>
            <a:off x="468313" y="268288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71" name="Line 2"/>
          <p:cNvSpPr>
            <a:spLocks noChangeShapeType="1"/>
          </p:cNvSpPr>
          <p:nvPr/>
        </p:nvSpPr>
        <p:spPr bwMode="auto">
          <a:xfrm>
            <a:off x="468313" y="274638"/>
            <a:ext cx="8280400" cy="1587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72" name="Line 3"/>
          <p:cNvSpPr>
            <a:spLocks noChangeShapeType="1"/>
          </p:cNvSpPr>
          <p:nvPr/>
        </p:nvSpPr>
        <p:spPr bwMode="auto">
          <a:xfrm>
            <a:off x="8748713" y="268288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468313" y="6611938"/>
            <a:ext cx="8280400" cy="1587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755650" y="1282700"/>
            <a:ext cx="7705725" cy="1588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14400" y="1641475"/>
            <a:ext cx="7315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638"/>
              </a:spcBef>
              <a:spcAft>
                <a:spcPts val="1425"/>
              </a:spcAft>
              <a:buSzPct val="100000"/>
              <a:defRPr/>
            </a:pPr>
            <a:r>
              <a:rPr lang="it-IT" altLang="it-IT" sz="2400" dirty="0" err="1">
                <a:latin typeface="+mj-lt"/>
                <a:cs typeface="+mn-cs"/>
              </a:rPr>
              <a:t>Dust</a:t>
            </a:r>
            <a:r>
              <a:rPr lang="it-IT" altLang="it-IT" sz="2400" dirty="0">
                <a:latin typeface="+mj-lt"/>
                <a:cs typeface="+mn-cs"/>
              </a:rPr>
              <a:t> with </a:t>
            </a:r>
            <a:r>
              <a:rPr lang="it-IT" altLang="it-IT" sz="2400" dirty="0" err="1">
                <a:latin typeface="+mj-lt"/>
                <a:cs typeface="+mn-cs"/>
              </a:rPr>
              <a:t>powdered</a:t>
            </a:r>
            <a:r>
              <a:rPr lang="it-IT" altLang="it-IT" sz="2400" dirty="0">
                <a:latin typeface="+mj-lt"/>
                <a:cs typeface="+mn-cs"/>
              </a:rPr>
              <a:t> sugar and </a:t>
            </a:r>
            <a:r>
              <a:rPr lang="it-IT" altLang="it-IT" sz="2400" dirty="0" err="1">
                <a:latin typeface="+mj-lt"/>
                <a:cs typeface="+mn-cs"/>
              </a:rPr>
              <a:t>enjoy</a:t>
            </a:r>
            <a:r>
              <a:rPr lang="it-IT" altLang="it-IT" sz="2400" dirty="0">
                <a:latin typeface="+mj-lt"/>
                <a:cs typeface="+mn-cs"/>
              </a:rPr>
              <a:t> </a:t>
            </a:r>
            <a:r>
              <a:rPr lang="it-IT" altLang="it-IT" sz="2400" dirty="0" err="1">
                <a:latin typeface="+mj-lt"/>
                <a:cs typeface="+mn-cs"/>
              </a:rPr>
              <a:t>your</a:t>
            </a:r>
            <a:r>
              <a:rPr lang="it-IT" altLang="it-IT" sz="2400" dirty="0">
                <a:latin typeface="+mj-lt"/>
                <a:cs typeface="+mn-cs"/>
              </a:rPr>
              <a:t> pie.</a:t>
            </a:r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3"/>
          <a:srcRect l="32390" r="28465"/>
          <a:stretch>
            <a:fillRect/>
          </a:stretch>
        </p:blipFill>
        <p:spPr bwMode="auto">
          <a:xfrm>
            <a:off x="720725" y="431800"/>
            <a:ext cx="1079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55650" y="404813"/>
            <a:ext cx="77041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4000" dirty="0" smtClean="0">
                <a:latin typeface="+mj-lt"/>
                <a:cs typeface="+mn-cs"/>
              </a:rPr>
              <a:t>WELL DONE!</a:t>
            </a:r>
            <a:endParaRPr lang="it-IT" altLang="it-IT" sz="4000" dirty="0">
              <a:latin typeface="+mj-lt"/>
              <a:cs typeface="+mn-cs"/>
            </a:endParaRPr>
          </a:p>
        </p:txBody>
      </p:sp>
      <p:pic>
        <p:nvPicPr>
          <p:cNvPr id="32778" name="Picture 2" descr="C:\Users\Utente\Desktop\Elisa\Elisa 2\scuola\inglese\torta coi bischeri 2\da usare\IMG-20161124-WA00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2133600"/>
            <a:ext cx="3429000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588125" y="6269038"/>
            <a:ext cx="33845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>
                <a:solidFill>
                  <a:srgbClr val="000000"/>
                </a:solidFill>
                <a:latin typeface="Raleway ExtraBold"/>
              </a:rPr>
              <a:t>ITALIAN RECIPE          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55650" y="404813"/>
            <a:ext cx="77041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4000" dirty="0" smtClean="0">
                <a:solidFill>
                  <a:srgbClr val="FF0000"/>
                </a:solidFill>
                <a:latin typeface="+mj-lt"/>
                <a:cs typeface="+mn-cs"/>
              </a:rPr>
              <a:t>PIE WITH «BISCHERI»</a:t>
            </a:r>
            <a:endParaRPr lang="it-IT" altLang="it-IT" sz="400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16388" name="Line 3"/>
          <p:cNvSpPr>
            <a:spLocks noChangeShapeType="1"/>
          </p:cNvSpPr>
          <p:nvPr/>
        </p:nvSpPr>
        <p:spPr bwMode="auto">
          <a:xfrm>
            <a:off x="466725" y="252413"/>
            <a:ext cx="1588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466725" y="2603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8748713" y="252413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466725" y="65976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755650" y="1268413"/>
            <a:ext cx="7705725" cy="1587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6393" name="Picture 8"/>
          <p:cNvPicPr>
            <a:picLocks noChangeAspect="1" noChangeArrowheads="1"/>
          </p:cNvPicPr>
          <p:nvPr/>
        </p:nvPicPr>
        <p:blipFill>
          <a:blip r:embed="rId5"/>
          <a:srcRect l="32390" r="28465"/>
          <a:stretch>
            <a:fillRect/>
          </a:stretch>
        </p:blipFill>
        <p:spPr bwMode="auto">
          <a:xfrm>
            <a:off x="755650" y="404813"/>
            <a:ext cx="1079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2" descr="C:\Users\Utente\Desktop\Elisa\Elisa 2\scuola\inglese\torta coi bischeri 2\da usare\IMG-20161124-WA0028_1 - Copi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03350" y="2206625"/>
            <a:ext cx="640715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2376488" y="1481138"/>
            <a:ext cx="4464050" cy="434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sz="2400" i="1" dirty="0">
                <a:solidFill>
                  <a:srgbClr val="0070C0"/>
                </a:solidFill>
              </a:rPr>
              <a:t>A </a:t>
            </a:r>
            <a:r>
              <a:rPr lang="it-IT" sz="2400" i="1" dirty="0" err="1">
                <a:solidFill>
                  <a:srgbClr val="0070C0"/>
                </a:solidFill>
              </a:rPr>
              <a:t>typical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sweet</a:t>
            </a:r>
            <a:r>
              <a:rPr lang="it-IT" sz="2400" i="1" dirty="0">
                <a:solidFill>
                  <a:srgbClr val="0070C0"/>
                </a:solidFill>
              </a:rPr>
              <a:t> of Pisa city</a:t>
            </a:r>
            <a:endParaRPr lang="it-IT" sz="2400" i="1" dirty="0">
              <a:solidFill>
                <a:srgbClr val="0070C0"/>
              </a:solidFill>
            </a:endParaRPr>
          </a:p>
        </p:txBody>
      </p:sp>
      <p:pic>
        <p:nvPicPr>
          <p:cNvPr id="16397" name="Picture 1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egnale acustico registr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16398" name="Picture 1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Segnale acustico registr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6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400" fill="hold"/>
                                        <p:tgtEl>
                                          <p:spTgt spid="163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7"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7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200" fill="hold"/>
                                        <p:tgtEl>
                                          <p:spTgt spid="163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8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588125" y="6269038"/>
            <a:ext cx="33845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>
                <a:solidFill>
                  <a:srgbClr val="000000"/>
                </a:solidFill>
                <a:latin typeface="Raleway ExtraBold"/>
              </a:rPr>
              <a:t>ITALIAN RECIPE           </a:t>
            </a:r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66725" y="252413"/>
            <a:ext cx="1588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66725" y="2603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8748713" y="252413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66725" y="65976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717550" y="1677988"/>
            <a:ext cx="76962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3175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Times New Roman" pitchFamily="18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altLang="it-IT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755650" y="1268413"/>
            <a:ext cx="7705725" cy="1587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8440" name="Picture 9"/>
          <p:cNvPicPr>
            <a:picLocks noChangeAspect="1" noChangeArrowheads="1"/>
          </p:cNvPicPr>
          <p:nvPr/>
        </p:nvPicPr>
        <p:blipFill>
          <a:blip r:embed="rId3"/>
          <a:srcRect l="32390" r="28465"/>
          <a:stretch>
            <a:fillRect/>
          </a:stretch>
        </p:blipFill>
        <p:spPr bwMode="auto">
          <a:xfrm>
            <a:off x="720725" y="431800"/>
            <a:ext cx="1079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650" y="404813"/>
            <a:ext cx="77041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4000" dirty="0" smtClean="0">
                <a:latin typeface="+mj-lt"/>
                <a:cs typeface="+mn-cs"/>
              </a:rPr>
              <a:t>INGREDIENTS</a:t>
            </a:r>
            <a:endParaRPr lang="it-IT" altLang="it-IT" sz="4000" dirty="0">
              <a:latin typeface="+mj-lt"/>
              <a:cs typeface="+mn-cs"/>
            </a:endParaRPr>
          </a:p>
        </p:txBody>
      </p:sp>
      <p:pic>
        <p:nvPicPr>
          <p:cNvPr id="18442" name="Picture 3" descr="C:\Users\Utente\Desktop\Elisa\Elisa 2\scuola\inglese\torta coi bischeri 2\da usare\P_20161124_1539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263" y="1700213"/>
            <a:ext cx="762952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6588125" y="6269038"/>
            <a:ext cx="33845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>
                <a:solidFill>
                  <a:srgbClr val="000000"/>
                </a:solidFill>
                <a:latin typeface="Raleway ExtraBold"/>
              </a:rPr>
              <a:t>ITALIAN RECIPE           </a:t>
            </a:r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466725" y="252413"/>
            <a:ext cx="1588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4" name="Line 3"/>
          <p:cNvSpPr>
            <a:spLocks noChangeShapeType="1"/>
          </p:cNvSpPr>
          <p:nvPr/>
        </p:nvSpPr>
        <p:spPr bwMode="auto">
          <a:xfrm>
            <a:off x="466725" y="2603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8748713" y="252413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466725" y="65976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62000" y="1711325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38"/>
              </a:spcBef>
              <a:spcAft>
                <a:spcPts val="1425"/>
              </a:spcAft>
              <a:buSzPct val="100000"/>
              <a:defRPr/>
            </a:pPr>
            <a:r>
              <a:rPr lang="it-IT" altLang="it-IT" sz="3200" dirty="0">
                <a:latin typeface="Calibri" panose="020F0502020204030204" pitchFamily="34" charset="0"/>
                <a:cs typeface="+mn-cs"/>
              </a:rPr>
              <a:t>For 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a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baking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tin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of 24/26 cm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300g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white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flour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150g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powdered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sugar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125g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butter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1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whole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egg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and 1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egg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yolk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1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orange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(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grated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peel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)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755650" y="1268413"/>
            <a:ext cx="7705725" cy="1587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/>
          <a:srcRect l="32390" r="28465"/>
          <a:stretch>
            <a:fillRect/>
          </a:stretch>
        </p:blipFill>
        <p:spPr bwMode="auto">
          <a:xfrm>
            <a:off x="720725" y="431800"/>
            <a:ext cx="1079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650" y="404813"/>
            <a:ext cx="77041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4000" dirty="0" smtClean="0">
                <a:latin typeface="+mj-lt"/>
                <a:cs typeface="+mn-cs"/>
              </a:rPr>
              <a:t>INGREDIENTS</a:t>
            </a:r>
            <a:endParaRPr lang="it-IT" altLang="it-IT" sz="4000" dirty="0">
              <a:latin typeface="+mj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588125" y="6269038"/>
            <a:ext cx="33845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>
                <a:solidFill>
                  <a:srgbClr val="000000"/>
                </a:solidFill>
                <a:latin typeface="Raleway ExtraBold"/>
              </a:rPr>
              <a:t>ITALIAN RECIPE           </a:t>
            </a:r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66725" y="252413"/>
            <a:ext cx="1588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466725" y="2603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8748713" y="252413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66725" y="65976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62000" y="1711325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Liquor strega: ½ coffee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cup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A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teaspoon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of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yeast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(or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bicarbonate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) 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½ litre of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milk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100g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rice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(for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soup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)</a:t>
            </a: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1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egg</a:t>
            </a:r>
            <a:endParaRPr lang="it-IT" altLang="it-IT" sz="3200" dirty="0" smtClean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120g sugar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4762" indent="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  <a:defRPr/>
            </a:pPr>
            <a:endParaRPr lang="it-IT" altLang="it-IT" sz="3200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755650" y="1268413"/>
            <a:ext cx="7705725" cy="1587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2536" name="Picture 9"/>
          <p:cNvPicPr>
            <a:picLocks noChangeAspect="1" noChangeArrowheads="1"/>
          </p:cNvPicPr>
          <p:nvPr/>
        </p:nvPicPr>
        <p:blipFill>
          <a:blip r:embed="rId3"/>
          <a:srcRect l="32390" r="28465"/>
          <a:stretch>
            <a:fillRect/>
          </a:stretch>
        </p:blipFill>
        <p:spPr bwMode="auto">
          <a:xfrm>
            <a:off x="720725" y="431800"/>
            <a:ext cx="1079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650" y="404813"/>
            <a:ext cx="77041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4000" dirty="0" smtClean="0">
                <a:latin typeface="+mj-lt"/>
                <a:cs typeface="+mn-cs"/>
              </a:rPr>
              <a:t>INGREDIENTS</a:t>
            </a:r>
            <a:endParaRPr lang="it-IT" altLang="it-IT" sz="4000" dirty="0">
              <a:latin typeface="+mj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588125" y="6269038"/>
            <a:ext cx="33845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>
                <a:solidFill>
                  <a:srgbClr val="000000"/>
                </a:solidFill>
                <a:latin typeface="Raleway ExtraBold"/>
              </a:rPr>
              <a:t>ITALIAN RECIPE           </a:t>
            </a:r>
          </a:p>
        </p:txBody>
      </p:sp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466725" y="252413"/>
            <a:ext cx="1588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466725" y="2603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8748713" y="252413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466725" y="65976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17550" y="1677988"/>
            <a:ext cx="76962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/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80g dark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chocolate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20g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unsweetened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powered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cocoa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100g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raisin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40g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pinenuts</a:t>
            </a:r>
            <a:endParaRPr lang="it-IT" altLang="it-IT" sz="3200" dirty="0" smtClean="0">
              <a:latin typeface="Calibri" panose="020F0502020204030204" pitchFamily="34" charset="0"/>
              <a:cs typeface="+mn-cs"/>
            </a:endParaRP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nutmeg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</a:p>
          <a:p>
            <a:pPr marL="339725" indent="-334963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"/>
              <a:defRPr/>
            </a:pP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1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lemon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(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grated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it-IT" altLang="it-IT" sz="3200" dirty="0" err="1" smtClean="0">
                <a:latin typeface="Calibri" panose="020F0502020204030204" pitchFamily="34" charset="0"/>
                <a:cs typeface="+mn-cs"/>
              </a:rPr>
              <a:t>peel</a:t>
            </a:r>
            <a:r>
              <a:rPr lang="it-IT" altLang="it-IT" sz="3200" dirty="0" smtClean="0">
                <a:latin typeface="Calibri" panose="020F0502020204030204" pitchFamily="34" charset="0"/>
                <a:cs typeface="+mn-cs"/>
              </a:rPr>
              <a:t>)</a:t>
            </a:r>
            <a:endParaRPr lang="it-IT" altLang="it-IT" sz="3200" dirty="0">
              <a:latin typeface="Calibri" panose="020F0502020204030204" pitchFamily="34" charset="0"/>
              <a:cs typeface="+mn-cs"/>
            </a:endParaRPr>
          </a:p>
          <a:p>
            <a:pPr marL="4762" indent="0"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  <a:defRPr/>
            </a:pPr>
            <a:endParaRPr lang="it-IT" altLang="it-IT" sz="3200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55650" y="1268413"/>
            <a:ext cx="7705725" cy="1587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4584" name="Picture 9"/>
          <p:cNvPicPr>
            <a:picLocks noChangeAspect="1" noChangeArrowheads="1"/>
          </p:cNvPicPr>
          <p:nvPr/>
        </p:nvPicPr>
        <p:blipFill>
          <a:blip r:embed="rId3"/>
          <a:srcRect l="32390" r="28465"/>
          <a:stretch>
            <a:fillRect/>
          </a:stretch>
        </p:blipFill>
        <p:spPr bwMode="auto">
          <a:xfrm>
            <a:off x="720725" y="431800"/>
            <a:ext cx="1079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650" y="404813"/>
            <a:ext cx="77041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4000" dirty="0" smtClean="0">
                <a:latin typeface="+mj-lt"/>
                <a:cs typeface="+mn-cs"/>
              </a:rPr>
              <a:t>INGREDIENTS</a:t>
            </a:r>
            <a:endParaRPr lang="it-IT" altLang="it-IT" sz="4000" dirty="0">
              <a:latin typeface="+mj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6588125" y="6269038"/>
            <a:ext cx="33845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>
                <a:solidFill>
                  <a:srgbClr val="000000"/>
                </a:solidFill>
                <a:latin typeface="Raleway ExtraBold"/>
              </a:rPr>
              <a:t>ITALIAN RECIPE           </a:t>
            </a:r>
          </a:p>
        </p:txBody>
      </p:sp>
      <p:sp>
        <p:nvSpPr>
          <p:cNvPr id="26627" name="Line 2"/>
          <p:cNvSpPr>
            <a:spLocks noChangeShapeType="1"/>
          </p:cNvSpPr>
          <p:nvPr/>
        </p:nvSpPr>
        <p:spPr bwMode="auto">
          <a:xfrm>
            <a:off x="466725" y="252413"/>
            <a:ext cx="1588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466725" y="2603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8748713" y="252413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66725" y="65976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755650" y="1268413"/>
            <a:ext cx="7705725" cy="1587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14400" y="1600200"/>
            <a:ext cx="7315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Bef>
                <a:spcPts val="638"/>
              </a:spcBef>
              <a:spcAft>
                <a:spcPts val="1425"/>
              </a:spcAft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400" dirty="0" smtClean="0">
                <a:latin typeface="+mj-lt"/>
                <a:cs typeface="+mn-cs"/>
              </a:rPr>
              <a:t>Put the </a:t>
            </a:r>
            <a:r>
              <a:rPr lang="it-IT" altLang="it-IT" sz="2400" dirty="0" err="1" smtClean="0">
                <a:latin typeface="+mj-lt"/>
                <a:cs typeface="+mn-cs"/>
              </a:rPr>
              <a:t>flour</a:t>
            </a:r>
            <a:r>
              <a:rPr lang="it-IT" altLang="it-IT" sz="2400" dirty="0" smtClean="0">
                <a:latin typeface="+mj-lt"/>
                <a:cs typeface="+mn-cs"/>
              </a:rPr>
              <a:t> and the sugar </a:t>
            </a:r>
            <a:r>
              <a:rPr lang="it-IT" altLang="it-IT" sz="2400" dirty="0" err="1" smtClean="0">
                <a:latin typeface="+mj-lt"/>
                <a:cs typeface="+mn-cs"/>
              </a:rPr>
              <a:t>into</a:t>
            </a:r>
            <a:r>
              <a:rPr lang="it-IT" altLang="it-IT" sz="2400" dirty="0" smtClean="0">
                <a:latin typeface="+mj-lt"/>
                <a:cs typeface="+mn-cs"/>
              </a:rPr>
              <a:t> a </a:t>
            </a:r>
            <a:r>
              <a:rPr lang="it-IT" altLang="it-IT" sz="2400" dirty="0" err="1" smtClean="0">
                <a:latin typeface="+mj-lt"/>
                <a:cs typeface="+mn-cs"/>
              </a:rPr>
              <a:t>pastry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board</a:t>
            </a:r>
            <a:r>
              <a:rPr lang="it-IT" altLang="it-IT" sz="2400" dirty="0" smtClean="0">
                <a:latin typeface="+mj-lt"/>
                <a:cs typeface="+mn-cs"/>
              </a:rPr>
              <a:t>, </a:t>
            </a:r>
            <a:r>
              <a:rPr lang="it-IT" altLang="it-IT" sz="2400" dirty="0" err="1" smtClean="0">
                <a:latin typeface="+mj-lt"/>
                <a:cs typeface="+mn-cs"/>
              </a:rPr>
              <a:t>make</a:t>
            </a:r>
            <a:r>
              <a:rPr lang="it-IT" altLang="it-IT" sz="2400" dirty="0" smtClean="0">
                <a:latin typeface="+mj-lt"/>
                <a:cs typeface="+mn-cs"/>
              </a:rPr>
              <a:t> a </a:t>
            </a:r>
            <a:r>
              <a:rPr lang="it-IT" altLang="it-IT" sz="2400" dirty="0" err="1" smtClean="0">
                <a:latin typeface="+mj-lt"/>
                <a:cs typeface="+mn-cs"/>
              </a:rPr>
              <a:t>well</a:t>
            </a:r>
            <a:r>
              <a:rPr lang="it-IT" altLang="it-IT" sz="2400" dirty="0" smtClean="0">
                <a:latin typeface="+mj-lt"/>
                <a:cs typeface="+mn-cs"/>
              </a:rPr>
              <a:t> in the </a:t>
            </a:r>
            <a:r>
              <a:rPr lang="it-IT" altLang="it-IT" sz="2400" dirty="0" err="1" smtClean="0">
                <a:latin typeface="+mj-lt"/>
                <a:cs typeface="+mn-cs"/>
              </a:rPr>
              <a:t>flour</a:t>
            </a:r>
            <a:r>
              <a:rPr lang="it-IT" altLang="it-IT" sz="2400" dirty="0" smtClean="0">
                <a:latin typeface="+mj-lt"/>
                <a:cs typeface="+mn-cs"/>
              </a:rPr>
              <a:t> and put in the center the </a:t>
            </a:r>
            <a:r>
              <a:rPr lang="it-IT" altLang="it-IT" sz="2400" dirty="0" err="1" smtClean="0">
                <a:latin typeface="+mj-lt"/>
                <a:cs typeface="+mn-cs"/>
              </a:rPr>
              <a:t>butter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cut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into</a:t>
            </a:r>
            <a:r>
              <a:rPr lang="it-IT" altLang="it-IT" sz="2400" dirty="0" smtClean="0">
                <a:latin typeface="+mj-lt"/>
                <a:cs typeface="+mn-cs"/>
              </a:rPr>
              <a:t> small </a:t>
            </a:r>
            <a:r>
              <a:rPr lang="it-IT" altLang="it-IT" sz="2400" dirty="0" err="1" smtClean="0">
                <a:latin typeface="+mj-lt"/>
                <a:cs typeface="+mn-cs"/>
              </a:rPr>
              <a:t>cubes</a:t>
            </a:r>
            <a:r>
              <a:rPr lang="it-IT" altLang="it-IT" sz="2400" dirty="0" smtClean="0">
                <a:latin typeface="+mj-lt"/>
                <a:cs typeface="+mn-cs"/>
              </a:rPr>
              <a:t>; </a:t>
            </a:r>
            <a:r>
              <a:rPr lang="it-IT" altLang="it-IT" sz="2400" dirty="0" err="1" smtClean="0">
                <a:latin typeface="+mj-lt"/>
                <a:cs typeface="+mn-cs"/>
              </a:rPr>
              <a:t>add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all</a:t>
            </a:r>
            <a:r>
              <a:rPr lang="it-IT" altLang="it-IT" sz="2400" dirty="0" smtClean="0">
                <a:latin typeface="+mj-lt"/>
                <a:cs typeface="+mn-cs"/>
              </a:rPr>
              <a:t> the </a:t>
            </a:r>
            <a:r>
              <a:rPr lang="it-IT" altLang="it-IT" sz="2400" dirty="0" err="1" smtClean="0">
                <a:latin typeface="+mj-lt"/>
                <a:cs typeface="+mn-cs"/>
              </a:rPr>
              <a:t>remaining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ingredients</a:t>
            </a:r>
            <a:r>
              <a:rPr lang="it-IT" altLang="it-IT" sz="2400" dirty="0" smtClean="0">
                <a:latin typeface="+mj-lt"/>
                <a:cs typeface="+mn-cs"/>
              </a:rPr>
              <a:t> and </a:t>
            </a:r>
            <a:r>
              <a:rPr lang="it-IT" altLang="it-IT" sz="2400" dirty="0" err="1" smtClean="0">
                <a:latin typeface="+mj-lt"/>
                <a:cs typeface="+mn-cs"/>
              </a:rPr>
              <a:t>knead</a:t>
            </a:r>
            <a:r>
              <a:rPr lang="it-IT" altLang="it-IT" sz="2400" dirty="0" smtClean="0">
                <a:latin typeface="+mj-lt"/>
                <a:cs typeface="+mn-cs"/>
              </a:rPr>
              <a:t> the </a:t>
            </a:r>
            <a:r>
              <a:rPr lang="it-IT" altLang="it-IT" sz="2400" dirty="0" err="1" smtClean="0">
                <a:latin typeface="+mj-lt"/>
                <a:cs typeface="+mn-cs"/>
              </a:rPr>
              <a:t>dough</a:t>
            </a:r>
            <a:r>
              <a:rPr lang="it-IT" altLang="it-IT" sz="2400" dirty="0" smtClean="0">
                <a:latin typeface="+mj-lt"/>
                <a:cs typeface="+mn-cs"/>
              </a:rPr>
              <a:t> with </a:t>
            </a:r>
            <a:r>
              <a:rPr lang="it-IT" altLang="it-IT" sz="2400" dirty="0" err="1" smtClean="0">
                <a:latin typeface="+mj-lt"/>
                <a:cs typeface="+mn-cs"/>
              </a:rPr>
              <a:t>your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hands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until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it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becomes</a:t>
            </a:r>
            <a:r>
              <a:rPr lang="it-IT" altLang="it-IT" sz="2400" dirty="0" smtClean="0">
                <a:latin typeface="+mj-lt"/>
                <a:cs typeface="+mn-cs"/>
              </a:rPr>
              <a:t> an </a:t>
            </a:r>
            <a:r>
              <a:rPr lang="it-IT" altLang="it-IT" sz="2400" dirty="0" err="1" smtClean="0">
                <a:latin typeface="+mj-lt"/>
                <a:cs typeface="+mn-cs"/>
              </a:rPr>
              <a:t>uniform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ball</a:t>
            </a:r>
            <a:r>
              <a:rPr lang="it-IT" altLang="it-IT" sz="2400" dirty="0">
                <a:latin typeface="+mj-lt"/>
                <a:cs typeface="+mn-cs"/>
              </a:rPr>
              <a:t>. Wrap the </a:t>
            </a:r>
            <a:r>
              <a:rPr lang="it-IT" altLang="it-IT" sz="2400" dirty="0" err="1">
                <a:latin typeface="+mj-lt"/>
                <a:cs typeface="+mn-cs"/>
              </a:rPr>
              <a:t>pastry</a:t>
            </a:r>
            <a:r>
              <a:rPr lang="it-IT" altLang="it-IT" sz="2400" dirty="0">
                <a:latin typeface="+mj-lt"/>
                <a:cs typeface="+mn-cs"/>
              </a:rPr>
              <a:t> in </a:t>
            </a:r>
            <a:r>
              <a:rPr lang="it-IT" altLang="it-IT" sz="2400" dirty="0" err="1">
                <a:latin typeface="+mj-lt"/>
                <a:cs typeface="+mn-cs"/>
              </a:rPr>
              <a:t>cling</a:t>
            </a:r>
            <a:r>
              <a:rPr lang="it-IT" altLang="it-IT" sz="2400" dirty="0">
                <a:latin typeface="+mj-lt"/>
                <a:cs typeface="+mn-cs"/>
              </a:rPr>
              <a:t> film and </a:t>
            </a:r>
            <a:r>
              <a:rPr lang="it-IT" altLang="it-IT" sz="2400" dirty="0" err="1">
                <a:latin typeface="+mj-lt"/>
                <a:cs typeface="+mn-cs"/>
              </a:rPr>
              <a:t>store</a:t>
            </a:r>
            <a:r>
              <a:rPr lang="it-IT" altLang="it-IT" sz="2400" dirty="0">
                <a:latin typeface="+mj-lt"/>
                <a:cs typeface="+mn-cs"/>
              </a:rPr>
              <a:t> </a:t>
            </a:r>
            <a:r>
              <a:rPr lang="it-IT" altLang="it-IT" sz="2400" dirty="0" err="1">
                <a:latin typeface="+mj-lt"/>
                <a:cs typeface="+mn-cs"/>
              </a:rPr>
              <a:t>it</a:t>
            </a:r>
            <a:r>
              <a:rPr lang="it-IT" altLang="it-IT" sz="2400" dirty="0">
                <a:latin typeface="+mj-lt"/>
                <a:cs typeface="+mn-cs"/>
              </a:rPr>
              <a:t> in the </a:t>
            </a:r>
            <a:r>
              <a:rPr lang="it-IT" altLang="it-IT" sz="2400" dirty="0" err="1">
                <a:latin typeface="+mj-lt"/>
                <a:cs typeface="+mn-cs"/>
              </a:rPr>
              <a:t>fridge</a:t>
            </a:r>
            <a:r>
              <a:rPr lang="it-IT" altLang="it-IT" sz="2400" dirty="0">
                <a:latin typeface="+mj-lt"/>
                <a:cs typeface="+mn-cs"/>
              </a:rPr>
              <a:t> for </a:t>
            </a:r>
            <a:r>
              <a:rPr lang="it-IT" altLang="it-IT" sz="2400" dirty="0" err="1">
                <a:latin typeface="+mj-lt"/>
                <a:cs typeface="+mn-cs"/>
              </a:rPr>
              <a:t>one</a:t>
            </a:r>
            <a:r>
              <a:rPr lang="it-IT" altLang="it-IT" sz="2400" dirty="0">
                <a:latin typeface="+mj-lt"/>
                <a:cs typeface="+mn-cs"/>
              </a:rPr>
              <a:t> hour.</a:t>
            </a:r>
          </a:p>
          <a:p>
            <a:pPr algn="just">
              <a:spcBef>
                <a:spcPts val="638"/>
              </a:spcBef>
              <a:spcAft>
                <a:spcPts val="1425"/>
              </a:spcAft>
              <a:buSzPct val="100000"/>
              <a:defRPr/>
            </a:pPr>
            <a:r>
              <a:rPr lang="it-IT" altLang="it-IT" sz="2800" dirty="0" smtClean="0">
                <a:latin typeface="+mj-lt"/>
                <a:cs typeface="+mn-cs"/>
              </a:rPr>
              <a:t>                                                                                                </a:t>
            </a:r>
            <a:endParaRPr lang="it-IT" altLang="it-IT" sz="2800" dirty="0">
              <a:latin typeface="+mj-lt"/>
              <a:cs typeface="+mn-cs"/>
            </a:endParaRPr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3"/>
          <a:srcRect l="32390" r="28465"/>
          <a:stretch>
            <a:fillRect/>
          </a:stretch>
        </p:blipFill>
        <p:spPr bwMode="auto">
          <a:xfrm>
            <a:off x="720725" y="431800"/>
            <a:ext cx="1079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755650" y="404813"/>
            <a:ext cx="77041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4000" dirty="0" smtClean="0">
                <a:latin typeface="+mj-lt"/>
                <a:cs typeface="+mn-cs"/>
              </a:rPr>
              <a:t>      PREPARATION SHORT PASTRY</a:t>
            </a:r>
            <a:endParaRPr lang="it-IT" altLang="it-IT" sz="4000" dirty="0">
              <a:latin typeface="+mj-lt"/>
              <a:cs typeface="+mn-cs"/>
            </a:endParaRPr>
          </a:p>
        </p:txBody>
      </p:sp>
      <p:pic>
        <p:nvPicPr>
          <p:cNvPr id="26635" name="Picture 4" descr="C:\Users\Utente\Desktop\Elisa\Elisa 2\scuola\inglese\torta coi bischeri 2\da usare\IMG-20161124-WA00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386397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5" descr="C:\Users\Utente\Desktop\Elisa\Elisa 2\scuola\inglese\torta coi bischeri 2\da usare\IMG-20161124-WA00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386397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6588125" y="6269038"/>
            <a:ext cx="33845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>
                <a:solidFill>
                  <a:srgbClr val="000000"/>
                </a:solidFill>
                <a:latin typeface="Raleway ExtraBold"/>
              </a:rPr>
              <a:t>ITALIAN RECIPE           </a:t>
            </a:r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466725" y="252413"/>
            <a:ext cx="1588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>
            <a:off x="466725" y="2603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8748713" y="252413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466725" y="65976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755650" y="1268413"/>
            <a:ext cx="7705725" cy="1587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14400" y="1600200"/>
            <a:ext cx="7315200" cy="48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38"/>
              </a:spcBef>
              <a:spcAft>
                <a:spcPts val="1425"/>
              </a:spcAft>
              <a:buSzPct val="100000"/>
              <a:defRPr/>
            </a:pPr>
            <a:r>
              <a:rPr lang="it-IT" altLang="it-IT" sz="2400" dirty="0" err="1" smtClean="0">
                <a:latin typeface="+mj-lt"/>
                <a:cs typeface="+mn-cs"/>
              </a:rPr>
              <a:t>Soak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raisins</a:t>
            </a:r>
            <a:r>
              <a:rPr lang="it-IT" altLang="it-IT" sz="2400" dirty="0" smtClean="0">
                <a:latin typeface="+mj-lt"/>
                <a:cs typeface="+mn-cs"/>
              </a:rPr>
              <a:t> in liquor. Toast the </a:t>
            </a:r>
            <a:r>
              <a:rPr lang="it-IT" altLang="it-IT" sz="2400" dirty="0" err="1" smtClean="0">
                <a:latin typeface="+mj-lt"/>
                <a:cs typeface="+mn-cs"/>
              </a:rPr>
              <a:t>pinenuts</a:t>
            </a:r>
            <a:r>
              <a:rPr lang="it-IT" altLang="it-IT" sz="2400" dirty="0" smtClean="0">
                <a:latin typeface="+mj-lt"/>
                <a:cs typeface="+mn-cs"/>
              </a:rPr>
              <a:t> for </a:t>
            </a:r>
            <a:r>
              <a:rPr lang="it-IT" altLang="it-IT" sz="2400" dirty="0" err="1" smtClean="0">
                <a:latin typeface="+mj-lt"/>
                <a:cs typeface="+mn-cs"/>
              </a:rPr>
              <a:t>few</a:t>
            </a:r>
            <a:r>
              <a:rPr lang="it-IT" altLang="it-IT" sz="2400" dirty="0" smtClean="0">
                <a:latin typeface="+mj-lt"/>
                <a:cs typeface="+mn-cs"/>
              </a:rPr>
              <a:t> minutes. Cook the </a:t>
            </a:r>
            <a:r>
              <a:rPr lang="it-IT" altLang="it-IT" sz="2400" dirty="0" err="1" smtClean="0">
                <a:latin typeface="+mj-lt"/>
                <a:cs typeface="+mn-cs"/>
              </a:rPr>
              <a:t>rice</a:t>
            </a:r>
            <a:r>
              <a:rPr lang="it-IT" altLang="it-IT" sz="2400" dirty="0" smtClean="0">
                <a:latin typeface="+mj-lt"/>
                <a:cs typeface="+mn-cs"/>
              </a:rPr>
              <a:t> in the </a:t>
            </a:r>
            <a:r>
              <a:rPr lang="it-IT" altLang="it-IT" sz="2400" dirty="0" err="1" smtClean="0">
                <a:latin typeface="+mj-lt"/>
                <a:cs typeface="+mn-cs"/>
              </a:rPr>
              <a:t>milk</a:t>
            </a:r>
            <a:r>
              <a:rPr lang="it-IT" altLang="it-IT" sz="2400" dirty="0" smtClean="0">
                <a:latin typeface="+mj-lt"/>
                <a:cs typeface="+mn-cs"/>
              </a:rPr>
              <a:t> with the </a:t>
            </a:r>
            <a:r>
              <a:rPr lang="it-IT" altLang="it-IT" sz="2400" dirty="0" err="1" smtClean="0">
                <a:latin typeface="+mj-lt"/>
                <a:cs typeface="+mn-cs"/>
              </a:rPr>
              <a:t>lemon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grated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peel</a:t>
            </a:r>
            <a:r>
              <a:rPr lang="it-IT" altLang="it-IT" sz="2400" dirty="0" smtClean="0">
                <a:latin typeface="+mj-lt"/>
                <a:cs typeface="+mn-cs"/>
              </a:rPr>
              <a:t>; </a:t>
            </a:r>
            <a:r>
              <a:rPr lang="it-IT" altLang="it-IT" sz="2400" dirty="0" err="1" smtClean="0">
                <a:latin typeface="+mj-lt"/>
                <a:cs typeface="+mn-cs"/>
              </a:rPr>
              <a:t>still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worm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add</a:t>
            </a:r>
            <a:r>
              <a:rPr lang="it-IT" altLang="it-IT" sz="2400" dirty="0" smtClean="0">
                <a:latin typeface="+mj-lt"/>
                <a:cs typeface="+mn-cs"/>
              </a:rPr>
              <a:t> the dark </a:t>
            </a:r>
            <a:r>
              <a:rPr lang="it-IT" altLang="it-IT" sz="2400" dirty="0" err="1" smtClean="0">
                <a:latin typeface="+mj-lt"/>
                <a:cs typeface="+mn-cs"/>
              </a:rPr>
              <a:t>chocolate</a:t>
            </a:r>
            <a:r>
              <a:rPr lang="it-IT" altLang="it-IT" sz="2400" dirty="0" smtClean="0">
                <a:latin typeface="+mj-lt"/>
                <a:cs typeface="+mn-cs"/>
              </a:rPr>
              <a:t>, </a:t>
            </a:r>
            <a:r>
              <a:rPr lang="it-IT" altLang="it-IT" sz="2400" dirty="0" err="1" smtClean="0">
                <a:latin typeface="+mj-lt"/>
                <a:cs typeface="+mn-cs"/>
              </a:rPr>
              <a:t>cocoa</a:t>
            </a:r>
            <a:r>
              <a:rPr lang="it-IT" altLang="it-IT" sz="2400" dirty="0" smtClean="0">
                <a:latin typeface="+mj-lt"/>
                <a:cs typeface="+mn-cs"/>
              </a:rPr>
              <a:t>, sugar and mix </a:t>
            </a:r>
            <a:r>
              <a:rPr lang="it-IT" altLang="it-IT" sz="2400" dirty="0" err="1" smtClean="0">
                <a:latin typeface="+mj-lt"/>
                <a:cs typeface="+mn-cs"/>
              </a:rPr>
              <a:t>all</a:t>
            </a:r>
            <a:r>
              <a:rPr lang="it-IT" altLang="it-IT" sz="2400" dirty="0" smtClean="0">
                <a:latin typeface="+mj-lt"/>
                <a:cs typeface="+mn-cs"/>
              </a:rPr>
              <a:t>. </a:t>
            </a:r>
            <a:r>
              <a:rPr lang="it-IT" altLang="it-IT" sz="2400" dirty="0" err="1" smtClean="0">
                <a:latin typeface="+mj-lt"/>
                <a:cs typeface="+mn-cs"/>
              </a:rPr>
              <a:t>Allow</a:t>
            </a:r>
            <a:r>
              <a:rPr lang="it-IT" altLang="it-IT" sz="2400" dirty="0" smtClean="0">
                <a:latin typeface="+mj-lt"/>
                <a:cs typeface="+mn-cs"/>
              </a:rPr>
              <a:t> to cool, </a:t>
            </a:r>
            <a:r>
              <a:rPr lang="it-IT" altLang="it-IT" sz="2400" dirty="0" err="1" smtClean="0">
                <a:latin typeface="+mj-lt"/>
                <a:cs typeface="+mn-cs"/>
              </a:rPr>
              <a:t>add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all</a:t>
            </a:r>
            <a:r>
              <a:rPr lang="it-IT" altLang="it-IT" sz="2400" dirty="0" smtClean="0">
                <a:latin typeface="+mj-lt"/>
                <a:cs typeface="+mn-cs"/>
              </a:rPr>
              <a:t> the </a:t>
            </a:r>
            <a:r>
              <a:rPr lang="it-IT" altLang="it-IT" sz="2400" dirty="0" err="1" smtClean="0">
                <a:latin typeface="+mj-lt"/>
                <a:cs typeface="+mn-cs"/>
              </a:rPr>
              <a:t>other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ingredients</a:t>
            </a:r>
            <a:r>
              <a:rPr lang="it-IT" altLang="it-IT" sz="2400" dirty="0" smtClean="0">
                <a:latin typeface="+mj-lt"/>
                <a:cs typeface="+mn-cs"/>
              </a:rPr>
              <a:t> and </a:t>
            </a:r>
            <a:r>
              <a:rPr lang="it-IT" altLang="it-IT" sz="2400" dirty="0" err="1" smtClean="0">
                <a:latin typeface="+mj-lt"/>
                <a:cs typeface="+mn-cs"/>
              </a:rPr>
              <a:t>stir</a:t>
            </a:r>
            <a:r>
              <a:rPr lang="it-IT" altLang="it-IT" sz="2400" dirty="0" smtClean="0">
                <a:latin typeface="+mj-lt"/>
                <a:cs typeface="+mn-cs"/>
              </a:rPr>
              <a:t> the </a:t>
            </a:r>
            <a:r>
              <a:rPr lang="it-IT" altLang="it-IT" sz="2400" dirty="0" err="1" smtClean="0">
                <a:latin typeface="+mj-lt"/>
                <a:cs typeface="+mn-cs"/>
              </a:rPr>
              <a:t>mixture</a:t>
            </a:r>
            <a:r>
              <a:rPr lang="it-IT" altLang="it-IT" sz="2400" dirty="0" smtClean="0">
                <a:latin typeface="+mj-lt"/>
                <a:cs typeface="+mn-cs"/>
              </a:rPr>
              <a:t>. </a:t>
            </a:r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3"/>
          <a:srcRect l="32390" r="28465"/>
          <a:stretch>
            <a:fillRect/>
          </a:stretch>
        </p:blipFill>
        <p:spPr bwMode="auto">
          <a:xfrm>
            <a:off x="720725" y="431800"/>
            <a:ext cx="1079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755650" y="404813"/>
            <a:ext cx="77041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4000" dirty="0" smtClean="0">
                <a:latin typeface="+mj-lt"/>
                <a:cs typeface="+mn-cs"/>
              </a:rPr>
              <a:t>PREPARATION STUFFING</a:t>
            </a:r>
            <a:endParaRPr lang="it-IT" altLang="it-IT" sz="4000" dirty="0">
              <a:latin typeface="+mj-lt"/>
              <a:cs typeface="+mn-cs"/>
            </a:endParaRPr>
          </a:p>
        </p:txBody>
      </p:sp>
      <p:pic>
        <p:nvPicPr>
          <p:cNvPr id="28683" name="Picture 2" descr="C:\Users\Utente\Desktop\Elisa\Elisa 2\scuola\inglese\torta coi bischeri 2\da usare\IMG-20161124-WA00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5050" y="36449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3" descr="C:\Users\Utente\Desktop\Elisa\Elisa 2\scuola\inglese\torta coi bischeri 2\da usare\IMG-20161124-WA00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41875" y="36449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6588125" y="6269038"/>
            <a:ext cx="33845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000">
                <a:solidFill>
                  <a:srgbClr val="000000"/>
                </a:solidFill>
                <a:latin typeface="Raleway ExtraBold"/>
              </a:rPr>
              <a:t>ITALIAN RECIPE           </a:t>
            </a:r>
          </a:p>
        </p:txBody>
      </p:sp>
      <p:sp>
        <p:nvSpPr>
          <p:cNvPr id="30723" name="Line 2"/>
          <p:cNvSpPr>
            <a:spLocks noChangeShapeType="1"/>
          </p:cNvSpPr>
          <p:nvPr/>
        </p:nvSpPr>
        <p:spPr bwMode="auto">
          <a:xfrm>
            <a:off x="466725" y="252413"/>
            <a:ext cx="1588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4" name="Line 3"/>
          <p:cNvSpPr>
            <a:spLocks noChangeShapeType="1"/>
          </p:cNvSpPr>
          <p:nvPr/>
        </p:nvSpPr>
        <p:spPr bwMode="auto">
          <a:xfrm>
            <a:off x="466725" y="2603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8748713" y="252413"/>
            <a:ext cx="1587" cy="6343650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466725" y="6597650"/>
            <a:ext cx="8280400" cy="1588"/>
          </a:xfrm>
          <a:prstGeom prst="line">
            <a:avLst/>
          </a:prstGeom>
          <a:noFill/>
          <a:ln w="57240">
            <a:solidFill>
              <a:srgbClr val="2293D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755650" y="1268413"/>
            <a:ext cx="7705725" cy="1587"/>
          </a:xfrm>
          <a:prstGeom prst="line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14400" y="1600200"/>
            <a:ext cx="7315200" cy="48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spcBef>
                <a:spcPts val="638"/>
              </a:spcBef>
              <a:spcAft>
                <a:spcPts val="1425"/>
              </a:spcAft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400" dirty="0" err="1" smtClean="0">
                <a:latin typeface="+mj-lt"/>
                <a:cs typeface="+mn-cs"/>
              </a:rPr>
              <a:t>Roll</a:t>
            </a:r>
            <a:r>
              <a:rPr lang="it-IT" altLang="it-IT" sz="2400" dirty="0" smtClean="0">
                <a:latin typeface="+mj-lt"/>
                <a:cs typeface="+mn-cs"/>
              </a:rPr>
              <a:t> out the short </a:t>
            </a:r>
            <a:r>
              <a:rPr lang="it-IT" altLang="it-IT" sz="2400" dirty="0" err="1" smtClean="0">
                <a:latin typeface="+mj-lt"/>
                <a:cs typeface="+mn-cs"/>
              </a:rPr>
              <a:t>pastry</a:t>
            </a:r>
            <a:r>
              <a:rPr lang="it-IT" altLang="it-IT" sz="2400" dirty="0" smtClean="0">
                <a:latin typeface="+mj-lt"/>
                <a:cs typeface="+mn-cs"/>
              </a:rPr>
              <a:t>. </a:t>
            </a:r>
            <a:r>
              <a:rPr lang="it-IT" altLang="it-IT" sz="2400" dirty="0" err="1" smtClean="0">
                <a:latin typeface="+mj-lt"/>
                <a:cs typeface="+mn-cs"/>
              </a:rPr>
              <a:t>Fill</a:t>
            </a:r>
            <a:r>
              <a:rPr lang="it-IT" altLang="it-IT" sz="2400" dirty="0" smtClean="0">
                <a:latin typeface="+mj-lt"/>
                <a:cs typeface="+mn-cs"/>
              </a:rPr>
              <a:t> the </a:t>
            </a:r>
            <a:r>
              <a:rPr lang="it-IT" altLang="it-IT" sz="2400" dirty="0" err="1" smtClean="0">
                <a:latin typeface="+mj-lt"/>
                <a:cs typeface="+mn-cs"/>
              </a:rPr>
              <a:t>mixture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into</a:t>
            </a:r>
            <a:r>
              <a:rPr lang="it-IT" altLang="it-IT" sz="2400" dirty="0" smtClean="0">
                <a:latin typeface="+mj-lt"/>
                <a:cs typeface="+mn-cs"/>
              </a:rPr>
              <a:t> the </a:t>
            </a:r>
            <a:r>
              <a:rPr lang="it-IT" altLang="it-IT" sz="2400" dirty="0" err="1" smtClean="0">
                <a:latin typeface="+mj-lt"/>
                <a:cs typeface="+mn-cs"/>
              </a:rPr>
              <a:t>baking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tin</a:t>
            </a:r>
            <a:r>
              <a:rPr lang="it-IT" altLang="it-IT" sz="2400" dirty="0" smtClean="0">
                <a:latin typeface="+mj-lt"/>
                <a:cs typeface="+mn-cs"/>
              </a:rPr>
              <a:t>. </a:t>
            </a:r>
            <a:r>
              <a:rPr lang="it-IT" altLang="it-IT" sz="2400" dirty="0" err="1" smtClean="0">
                <a:latin typeface="+mj-lt"/>
                <a:cs typeface="+mn-cs"/>
              </a:rPr>
              <a:t>Make</a:t>
            </a:r>
            <a:r>
              <a:rPr lang="it-IT" altLang="it-IT" sz="2400" dirty="0" smtClean="0">
                <a:latin typeface="+mj-lt"/>
                <a:cs typeface="+mn-cs"/>
              </a:rPr>
              <a:t> some decorative </a:t>
            </a:r>
            <a:r>
              <a:rPr lang="it-IT" altLang="it-IT" sz="2400" dirty="0" err="1" smtClean="0">
                <a:latin typeface="+mj-lt"/>
                <a:cs typeface="+mn-cs"/>
              </a:rPr>
              <a:t>strips</a:t>
            </a:r>
            <a:r>
              <a:rPr lang="it-IT" altLang="it-IT" sz="2400" dirty="0" smtClean="0">
                <a:latin typeface="+mj-lt"/>
                <a:cs typeface="+mn-cs"/>
              </a:rPr>
              <a:t>. </a:t>
            </a:r>
            <a:r>
              <a:rPr lang="it-IT" altLang="it-IT" sz="2400" dirty="0" err="1" smtClean="0">
                <a:latin typeface="+mj-lt"/>
                <a:cs typeface="+mn-cs"/>
              </a:rPr>
              <a:t>Fold</a:t>
            </a:r>
            <a:r>
              <a:rPr lang="it-IT" altLang="it-IT" sz="2400" dirty="0" smtClean="0">
                <a:latin typeface="+mj-lt"/>
                <a:cs typeface="+mn-cs"/>
              </a:rPr>
              <a:t> the </a:t>
            </a:r>
            <a:r>
              <a:rPr lang="it-IT" altLang="it-IT" sz="2400" dirty="0" err="1" smtClean="0">
                <a:latin typeface="+mj-lt"/>
                <a:cs typeface="+mn-cs"/>
              </a:rPr>
              <a:t>edges</a:t>
            </a:r>
            <a:r>
              <a:rPr lang="it-IT" altLang="it-IT" sz="2400" dirty="0" smtClean="0">
                <a:latin typeface="+mj-lt"/>
                <a:cs typeface="+mn-cs"/>
              </a:rPr>
              <a:t> of short </a:t>
            </a:r>
            <a:r>
              <a:rPr lang="it-IT" altLang="it-IT" sz="2400" dirty="0" err="1" smtClean="0">
                <a:latin typeface="+mj-lt"/>
                <a:cs typeface="+mn-cs"/>
              </a:rPr>
              <a:t>pastry</a:t>
            </a:r>
            <a:r>
              <a:rPr lang="it-IT" altLang="it-IT" sz="2400" dirty="0" smtClean="0">
                <a:latin typeface="+mj-lt"/>
                <a:cs typeface="+mn-cs"/>
              </a:rPr>
              <a:t>, </a:t>
            </a:r>
            <a:r>
              <a:rPr lang="it-IT" altLang="it-IT" sz="2400" dirty="0" err="1" smtClean="0">
                <a:latin typeface="+mj-lt"/>
                <a:cs typeface="+mn-cs"/>
              </a:rPr>
              <a:t>making</a:t>
            </a:r>
            <a:r>
              <a:rPr lang="it-IT" altLang="it-IT" sz="2400" dirty="0" smtClean="0">
                <a:latin typeface="+mj-lt"/>
                <a:cs typeface="+mn-cs"/>
              </a:rPr>
              <a:t> some </a:t>
            </a:r>
            <a:r>
              <a:rPr lang="it-IT" altLang="it-IT" sz="2400" dirty="0" err="1" smtClean="0">
                <a:latin typeface="+mj-lt"/>
                <a:cs typeface="+mn-cs"/>
              </a:rPr>
              <a:t>little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tips</a:t>
            </a:r>
            <a:r>
              <a:rPr lang="it-IT" altLang="it-IT" sz="2400" dirty="0" smtClean="0">
                <a:latin typeface="+mj-lt"/>
                <a:cs typeface="+mn-cs"/>
              </a:rPr>
              <a:t>, </a:t>
            </a:r>
            <a:r>
              <a:rPr lang="it-IT" altLang="it-IT" sz="2400" dirty="0" err="1" smtClean="0">
                <a:latin typeface="+mj-lt"/>
                <a:cs typeface="+mn-cs"/>
              </a:rPr>
              <a:t>called</a:t>
            </a:r>
            <a:r>
              <a:rPr lang="it-IT" altLang="it-IT" sz="2400" dirty="0" smtClean="0">
                <a:latin typeface="+mj-lt"/>
                <a:cs typeface="+mn-cs"/>
              </a:rPr>
              <a:t> «BISCHERI». Cook in the </a:t>
            </a:r>
            <a:r>
              <a:rPr lang="it-IT" altLang="it-IT" sz="2400" dirty="0" err="1" smtClean="0">
                <a:latin typeface="+mj-lt"/>
                <a:cs typeface="+mn-cs"/>
              </a:rPr>
              <a:t>oven</a:t>
            </a:r>
            <a:r>
              <a:rPr lang="it-IT" altLang="it-IT" sz="2400" dirty="0" smtClean="0">
                <a:latin typeface="+mj-lt"/>
                <a:cs typeface="+mn-cs"/>
              </a:rPr>
              <a:t> </a:t>
            </a:r>
            <a:r>
              <a:rPr lang="it-IT" altLang="it-IT" sz="2400" dirty="0" err="1" smtClean="0">
                <a:latin typeface="+mj-lt"/>
                <a:cs typeface="+mn-cs"/>
              </a:rPr>
              <a:t>at</a:t>
            </a:r>
            <a:r>
              <a:rPr lang="it-IT" altLang="it-IT" sz="2400" dirty="0" smtClean="0">
                <a:latin typeface="+mj-lt"/>
                <a:cs typeface="+mn-cs"/>
              </a:rPr>
              <a:t> 160°c for </a:t>
            </a:r>
            <a:r>
              <a:rPr lang="it-IT" altLang="it-IT" sz="2400" dirty="0" err="1" smtClean="0">
                <a:latin typeface="+mj-lt"/>
                <a:cs typeface="+mn-cs"/>
              </a:rPr>
              <a:t>about</a:t>
            </a:r>
            <a:r>
              <a:rPr lang="it-IT" altLang="it-IT" sz="2400" dirty="0" smtClean="0">
                <a:latin typeface="+mj-lt"/>
                <a:cs typeface="+mn-cs"/>
              </a:rPr>
              <a:t> 50 minutes.</a:t>
            </a:r>
            <a:endParaRPr lang="it-IT" altLang="it-IT" sz="2400" dirty="0">
              <a:latin typeface="+mj-lt"/>
              <a:cs typeface="+mn-cs"/>
            </a:endParaRPr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3"/>
          <a:srcRect l="32390" r="28465"/>
          <a:stretch>
            <a:fillRect/>
          </a:stretch>
        </p:blipFill>
        <p:spPr bwMode="auto">
          <a:xfrm>
            <a:off x="720725" y="431800"/>
            <a:ext cx="1079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755650" y="404813"/>
            <a:ext cx="7704138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  <a:defRPr/>
            </a:pPr>
            <a:r>
              <a:rPr lang="it-IT" altLang="it-IT" sz="4000" dirty="0" smtClean="0">
                <a:latin typeface="+mj-lt"/>
                <a:cs typeface="+mn-cs"/>
              </a:rPr>
              <a:t>FINAL PREPARATION </a:t>
            </a:r>
            <a:endParaRPr lang="it-IT" altLang="it-IT" sz="4000" dirty="0">
              <a:latin typeface="+mj-lt"/>
              <a:cs typeface="+mn-cs"/>
            </a:endParaRPr>
          </a:p>
        </p:txBody>
      </p:sp>
      <p:pic>
        <p:nvPicPr>
          <p:cNvPr id="30731" name="Picture 2" descr="C:\Users\Utente\Desktop\Elisa\Elisa 2\scuola\inglese\torta coi bischeri 2\da usare\IMG-20161124-WA0027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3141663"/>
            <a:ext cx="44831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talian-template-cookery-book-2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zione standard5" id="{9E8E3AD9-E8C3-4484-81C6-312E558B8D29}" vid="{91A57E5A-5F13-4761-AB85-9345DBD3C46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italian-template-cookery-book-2</Template>
  <TotalTime>1443</TotalTime>
  <Words>261</Words>
  <Application>Microsoft Office PowerPoint</Application>
  <PresentationFormat>Presentazione su schermo (4:3)</PresentationFormat>
  <Paragraphs>51</Paragraphs>
  <Slides>10</Slides>
  <Notes>10</Notes>
  <HiddenSlides>0</HiddenSlides>
  <MMClips>3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Microsoft YaHei</vt:lpstr>
      <vt:lpstr>Times New Roman</vt:lpstr>
      <vt:lpstr>Calibri</vt:lpstr>
      <vt:lpstr>Raleway ExtraBold</vt:lpstr>
      <vt:lpstr>Wingdings</vt:lpstr>
      <vt:lpstr>italian-template-cookery-book-2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Cristina</cp:lastModifiedBy>
  <cp:revision>14</cp:revision>
  <cp:lastPrinted>1601-01-01T00:00:00Z</cp:lastPrinted>
  <dcterms:created xsi:type="dcterms:W3CDTF">2016-11-24T16:44:44Z</dcterms:created>
  <dcterms:modified xsi:type="dcterms:W3CDTF">2016-11-29T15:54:52Z</dcterms:modified>
</cp:coreProperties>
</file>